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90" r:id="rId25"/>
    <p:sldId id="280" r:id="rId26"/>
    <p:sldId id="281" r:id="rId27"/>
    <p:sldId id="283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87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FC6D6-A62F-4628-9ACC-4AD27171F241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62B93-5FB6-4EAD-BCEC-146CF70E8F5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3930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NPA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NPA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11</a:t>
            </a:fld>
            <a:endParaRPr lang="en-A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NPA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12</a:t>
            </a:fld>
            <a:endParaRPr lang="en-A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ADU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13</a:t>
            </a:fld>
            <a:endParaRPr lang="en-A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ADU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ADU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15</a:t>
            </a:fld>
            <a:endParaRPr lang="en-A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ADU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16</a:t>
            </a:fld>
            <a:endParaRPr lang="en-A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KSY</a:t>
            </a:r>
          </a:p>
          <a:p>
            <a:r>
              <a:rPr lang="en-AU" dirty="0" smtClean="0"/>
              <a:t>Purpose</a:t>
            </a:r>
            <a:r>
              <a:rPr lang="en-AU" baseline="0" dirty="0" smtClean="0"/>
              <a:t> </a:t>
            </a:r>
          </a:p>
          <a:p>
            <a:r>
              <a:rPr lang="en-AU" baseline="0" dirty="0" smtClean="0"/>
              <a:t>How we came up with it  </a:t>
            </a:r>
            <a:r>
              <a:rPr lang="en-AU" baseline="0" dirty="0" err="1" smtClean="0"/>
              <a:t>maureen</a:t>
            </a:r>
            <a:r>
              <a:rPr lang="en-AU" baseline="0" dirty="0" smtClean="0"/>
              <a:t> facilitating observing and then feeding back</a:t>
            </a: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17</a:t>
            </a:fld>
            <a:endParaRPr lang="en-A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KSY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18</a:t>
            </a:fld>
            <a:endParaRPr lang="en-A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19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ADU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 - ACTIVITY</a:t>
            </a:r>
          </a:p>
          <a:p>
            <a:r>
              <a:rPr lang="en-AU" dirty="0" smtClean="0"/>
              <a:t>IN PAIRS DISCUSS IF ADEQUATE OR ENOUGH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20</a:t>
            </a:fld>
            <a:endParaRPr lang="en-A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21</a:t>
            </a:fld>
            <a:endParaRPr lang="en-A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22</a:t>
            </a:fld>
            <a:endParaRPr lang="en-A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23</a:t>
            </a:fld>
            <a:endParaRPr lang="en-A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24</a:t>
            </a:fld>
            <a:endParaRPr lang="en-A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NPA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25</a:t>
            </a:fld>
            <a:endParaRPr lang="en-A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NPA</a:t>
            </a:r>
          </a:p>
          <a:p>
            <a:r>
              <a:rPr lang="en-AU" dirty="0" smtClean="0"/>
              <a:t>Mention</a:t>
            </a:r>
            <a:r>
              <a:rPr lang="en-AU" baseline="0" dirty="0" smtClean="0"/>
              <a:t> KSY to be Observer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26</a:t>
            </a:fld>
            <a:endParaRPr lang="en-A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NPA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27</a:t>
            </a:fld>
            <a:endParaRPr lang="en-A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ADU</a:t>
            </a:r>
          </a:p>
          <a:p>
            <a:r>
              <a:rPr lang="en-AU" dirty="0" smtClean="0"/>
              <a:t>LRE</a:t>
            </a:r>
            <a:r>
              <a:rPr lang="en-AU" baseline="0" dirty="0" smtClean="0"/>
              <a:t> TO RECORD ON THE BOARD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28</a:t>
            </a:fld>
            <a:endParaRPr lang="en-A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29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ADU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30</a:t>
            </a:fld>
            <a:endParaRPr lang="en-A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KSY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31</a:t>
            </a:fld>
            <a:endParaRPr lang="en-A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KSY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32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KSY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KSY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LRE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2B93-5FB6-4EAD-BCEC-146CF70E8F5F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F6821CC-5D60-4DE7-86FE-660B425F668B}" type="datetimeFigureOut">
              <a:rPr lang="en-US" smtClean="0"/>
              <a:pPr/>
              <a:t>2/29/2012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5170803-8EEC-4FF0-95E0-BE049064E28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6600" dirty="0" smtClean="0">
                <a:latin typeface="Calibri" pitchFamily="34" charset="0"/>
                <a:cs typeface="Calibri" pitchFamily="34" charset="0"/>
              </a:rPr>
              <a:t>Leadership Team</a:t>
            </a:r>
            <a:endParaRPr lang="en-AU" sz="6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3200" dirty="0" smtClean="0">
                <a:latin typeface="Calibri" pitchFamily="34" charset="0"/>
                <a:cs typeface="Calibri" pitchFamily="34" charset="0"/>
              </a:rPr>
              <a:t>Preferred Future</a:t>
            </a:r>
            <a:endParaRPr lang="en-AU" sz="3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AU" sz="4800" dirty="0" smtClean="0">
              <a:latin typeface="Lucida Bright" pitchFamily="18" charset="0"/>
              <a:cs typeface="Lucida Bright" pitchFamily="18" charset="0"/>
            </a:endParaRPr>
          </a:p>
          <a:p>
            <a:pPr algn="ctr">
              <a:buNone/>
            </a:pPr>
            <a:r>
              <a:rPr lang="en-AU" sz="7200" dirty="0" smtClean="0">
                <a:latin typeface="Lucida Bright" pitchFamily="18" charset="0"/>
                <a:cs typeface="Lucida Bright" pitchFamily="18" charset="0"/>
              </a:rPr>
              <a:t>Initial Strategy </a:t>
            </a:r>
          </a:p>
          <a:p>
            <a:pPr algn="ctr">
              <a:buNone/>
            </a:pPr>
            <a:r>
              <a:rPr lang="en-AU" sz="7200" dirty="0" smtClean="0">
                <a:latin typeface="Lucida Bright" pitchFamily="18" charset="0"/>
                <a:cs typeface="Lucida Bright" pitchFamily="18" charset="0"/>
              </a:rPr>
              <a:t>&amp; Rationale</a:t>
            </a:r>
            <a:endParaRPr lang="en-AU" sz="72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pPr lvl="0">
              <a:buNone/>
            </a:pPr>
            <a:r>
              <a:rPr lang="en-US" sz="4000" dirty="0" smtClean="0">
                <a:latin typeface="Lucida Bright" pitchFamily="18" charset="0"/>
                <a:cs typeface="Lucida Bright" pitchFamily="18" charset="0"/>
              </a:rPr>
              <a:t>	Building capacity of Leadership Team to engage in and lead more productive professional conversations = applying this new learning when leading PDTs</a:t>
            </a:r>
            <a:endParaRPr lang="en-AU" sz="4000" dirty="0" smtClean="0">
              <a:latin typeface="Lucida Bright" pitchFamily="18" charset="0"/>
              <a:cs typeface="Lucida Bright" pitchFamily="18" charset="0"/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Calibri" pitchFamily="34" charset="0"/>
                <a:cs typeface="Calibri" pitchFamily="34" charset="0"/>
              </a:rPr>
              <a:t>What’s OK and what’s not OK?  </a:t>
            </a:r>
          </a:p>
          <a:p>
            <a:r>
              <a:rPr lang="en-AU" dirty="0" smtClean="0">
                <a:latin typeface="Calibri" pitchFamily="34" charset="0"/>
                <a:cs typeface="Calibri" pitchFamily="34" charset="0"/>
              </a:rPr>
              <a:t>How well do we currently consider multiple perspectives?</a:t>
            </a:r>
          </a:p>
          <a:p>
            <a:r>
              <a:rPr lang="en-AU" dirty="0" smtClean="0">
                <a:latin typeface="Calibri" pitchFamily="34" charset="0"/>
                <a:cs typeface="Calibri" pitchFamily="34" charset="0"/>
              </a:rPr>
              <a:t>How do we currently react when a different idea to our own is offered?</a:t>
            </a:r>
          </a:p>
          <a:p>
            <a:r>
              <a:rPr lang="en-AU" dirty="0" smtClean="0">
                <a:latin typeface="Calibri" pitchFamily="34" charset="0"/>
                <a:cs typeface="Calibri" pitchFamily="34" charset="0"/>
              </a:rPr>
              <a:t>How can we work through conflicting ideas/perspectives constructively?</a:t>
            </a:r>
          </a:p>
          <a:p>
            <a:r>
              <a:rPr lang="en-AU" dirty="0" smtClean="0">
                <a:latin typeface="Calibri" pitchFamily="34" charset="0"/>
                <a:cs typeface="Calibri" pitchFamily="34" charset="0"/>
              </a:rPr>
              <a:t>How do we respectfully challenge one another and disagree?</a:t>
            </a:r>
            <a:endParaRPr lang="en-A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 we reflected on: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3643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4400" dirty="0" smtClean="0">
                <a:latin typeface="Lucida Bright" pitchFamily="18" charset="0"/>
                <a:cs typeface="Lucida Bright" pitchFamily="18" charset="0"/>
              </a:rPr>
              <a:t>	One challenge of practice identified was that sometimes people are cut off when offering their ideas. </a:t>
            </a:r>
            <a:endParaRPr lang="en-AU" sz="44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000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5400" dirty="0" smtClean="0">
                <a:latin typeface="Lucida Bright" pitchFamily="18" charset="0"/>
                <a:cs typeface="Lucida Bright" pitchFamily="18" charset="0"/>
              </a:rPr>
              <a:t>	Need to establish agreed ways of working in Leadership Team meetings</a:t>
            </a:r>
            <a:endParaRPr lang="en-AU" sz="54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4400" dirty="0" smtClean="0">
                <a:latin typeface="Lucida Bright" pitchFamily="18" charset="0"/>
                <a:cs typeface="Lucida Bright" pitchFamily="18" charset="0"/>
              </a:rPr>
              <a:t>	Have done this many times before with little change in behaviours! So need to get this right!</a:t>
            </a:r>
            <a:endParaRPr lang="en-AU" sz="44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35004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4800" dirty="0" smtClean="0">
                <a:latin typeface="Lucida Bright" pitchFamily="18" charset="0"/>
                <a:cs typeface="Lucida Bright" pitchFamily="18" charset="0"/>
              </a:rPr>
              <a:t>	Need a different structuring of the meetings so that process fitted with purpose.</a:t>
            </a:r>
            <a:endParaRPr lang="en-AU" sz="48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733622"/>
          </a:xfrm>
        </p:spPr>
        <p:txBody>
          <a:bodyPr/>
          <a:lstStyle/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All ideas put on the table</a:t>
            </a:r>
            <a:endParaRPr lang="en-AU" dirty="0" smtClean="0"/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Questions sought from the group to search for more information and/or evidence</a:t>
            </a:r>
            <a:endParaRPr lang="en-AU" dirty="0" smtClean="0"/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Dialogue takes place to process the ideas</a:t>
            </a:r>
            <a:endParaRPr lang="en-AU" dirty="0" smtClean="0"/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The group assesses the reality of implementing the ideas </a:t>
            </a:r>
            <a:endParaRPr lang="en-AU" dirty="0" smtClean="0"/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The group agrees on the best idea and action 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So...an </a:t>
            </a:r>
            <a:r>
              <a:rPr lang="en-AU" u="sng" dirty="0" smtClean="0"/>
              <a:t>Ideas to Action</a:t>
            </a:r>
            <a:r>
              <a:rPr lang="en-AU" dirty="0" smtClean="0"/>
              <a:t> structure came out of conversation: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4000" dirty="0" smtClean="0">
                <a:latin typeface="Lucida Bright" pitchFamily="18" charset="0"/>
                <a:cs typeface="Lucida Bright" pitchFamily="18" charset="0"/>
              </a:rPr>
              <a:t>	</a:t>
            </a:r>
          </a:p>
          <a:p>
            <a:pPr>
              <a:buNone/>
            </a:pPr>
            <a:r>
              <a:rPr lang="en-AU" sz="4000" dirty="0" smtClean="0">
                <a:latin typeface="Lucida Bright" pitchFamily="18" charset="0"/>
                <a:cs typeface="Lucida Bright" pitchFamily="18" charset="0"/>
              </a:rPr>
              <a:t>	CAT team tested the structure exploring what and how we would present to leadership today!!</a:t>
            </a:r>
            <a:endParaRPr lang="en-AU" sz="40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3019242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	</a:t>
            </a:r>
            <a:r>
              <a:rPr lang="en-AU" sz="4400" dirty="0" smtClean="0">
                <a:latin typeface="Lucida Bright" pitchFamily="18" charset="0"/>
                <a:cs typeface="Lucida Bright" pitchFamily="18" charset="0"/>
              </a:rPr>
              <a:t>From this came a set of </a:t>
            </a:r>
            <a:r>
              <a:rPr lang="en-AU" sz="4400" u="sng" dirty="0" smtClean="0">
                <a:latin typeface="Lucida Bright" pitchFamily="18" charset="0"/>
                <a:cs typeface="Lucida Bright" pitchFamily="18" charset="0"/>
              </a:rPr>
              <a:t>4 norms</a:t>
            </a:r>
            <a:r>
              <a:rPr lang="en-AU" sz="4400" dirty="0" smtClean="0">
                <a:latin typeface="Lucida Bright" pitchFamily="18" charset="0"/>
                <a:cs typeface="Lucida Bright" pitchFamily="18" charset="0"/>
              </a:rPr>
              <a:t> or ways of working together that we do all the time...</a:t>
            </a:r>
            <a:endParaRPr lang="en-AU" sz="44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AU" sz="6600" dirty="0" smtClean="0"/>
          </a:p>
          <a:p>
            <a:pPr algn="ctr">
              <a:buNone/>
            </a:pPr>
            <a:r>
              <a:rPr lang="en-AU" sz="6600" dirty="0" smtClean="0">
                <a:latin typeface="Lucida Bright" pitchFamily="18" charset="0"/>
                <a:cs typeface="Lucida Bright" pitchFamily="18" charset="0"/>
              </a:rPr>
              <a:t>What is the work of the CAT team?</a:t>
            </a:r>
            <a:endParaRPr lang="en-AU" sz="66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Aim for equity of voice</a:t>
            </a:r>
          </a:p>
          <a:p>
            <a:pPr>
              <a:buNone/>
            </a:pPr>
            <a:endParaRPr lang="en-AU" sz="2000" dirty="0" smtClean="0"/>
          </a:p>
          <a:p>
            <a:r>
              <a:rPr lang="en-US" sz="3600" dirty="0" smtClean="0"/>
              <a:t>Allow people to finish speaking and sharing their perspective</a:t>
            </a:r>
          </a:p>
          <a:p>
            <a:pPr>
              <a:buNone/>
            </a:pPr>
            <a:endParaRPr lang="en-AU" sz="2000" dirty="0" smtClean="0"/>
          </a:p>
          <a:p>
            <a:r>
              <a:rPr lang="en-AU" sz="3600" dirty="0" smtClean="0"/>
              <a:t>Adopt a respectful tone</a:t>
            </a:r>
          </a:p>
          <a:p>
            <a:pPr>
              <a:buNone/>
            </a:pPr>
            <a:endParaRPr lang="en-AU" sz="2000" dirty="0" smtClean="0"/>
          </a:p>
          <a:p>
            <a:r>
              <a:rPr lang="en-AU" sz="3600" dirty="0" smtClean="0"/>
              <a:t>All ideas are valid &amp; explored</a:t>
            </a:r>
            <a:endParaRPr lang="en-AU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4 norms: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3857652"/>
          </a:xfrm>
        </p:spPr>
        <p:txBody>
          <a:bodyPr/>
          <a:lstStyle/>
          <a:p>
            <a:pPr lvl="0">
              <a:buNone/>
            </a:pPr>
            <a:r>
              <a:rPr lang="en-US" sz="4800" dirty="0" smtClean="0">
                <a:latin typeface="Lucida Bright" pitchFamily="18" charset="0"/>
                <a:cs typeface="Lucida Bright" pitchFamily="18" charset="0"/>
              </a:rPr>
              <a:t>	</a:t>
            </a:r>
          </a:p>
          <a:p>
            <a:pPr lvl="0">
              <a:buNone/>
            </a:pPr>
            <a:r>
              <a:rPr lang="en-US" sz="4800" dirty="0" smtClean="0">
                <a:latin typeface="Lucida Bright" pitchFamily="18" charset="0"/>
                <a:cs typeface="Lucida Bright" pitchFamily="18" charset="0"/>
              </a:rPr>
              <a:t>	‘Ideas to Action’ process will feel artificial and cumbersome at first</a:t>
            </a:r>
            <a:endParaRPr lang="en-AU" sz="4800" dirty="0" smtClean="0">
              <a:latin typeface="Lucida Bright" pitchFamily="18" charset="0"/>
              <a:cs typeface="Lucida Bright" pitchFamily="18" charset="0"/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23048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5400" dirty="0" smtClean="0">
                <a:latin typeface="Lucida Bright" pitchFamily="18" charset="0"/>
                <a:cs typeface="Lucida Bright" pitchFamily="18" charset="0"/>
              </a:rPr>
              <a:t>	Will become easier with time and practice</a:t>
            </a:r>
            <a:endParaRPr lang="en-AU" sz="54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sz="4800" dirty="0" smtClean="0">
                <a:latin typeface="Lucida Bright" pitchFamily="18" charset="0"/>
                <a:cs typeface="Lucida Bright" pitchFamily="18" charset="0"/>
              </a:rPr>
              <a:t>	Short break to eat and consider what each stage Of the Ideas to Action might look like?</a:t>
            </a:r>
          </a:p>
          <a:p>
            <a:pPr>
              <a:buNone/>
            </a:pPr>
            <a:r>
              <a:rPr lang="en-AU" sz="4800" dirty="0" smtClean="0">
                <a:latin typeface="Lucida Bright" pitchFamily="18" charset="0"/>
                <a:cs typeface="Lucida Bright" pitchFamily="18" charset="0"/>
              </a:rPr>
              <a:t>	</a:t>
            </a:r>
          </a:p>
          <a:p>
            <a:pPr>
              <a:buNone/>
            </a:pPr>
            <a:r>
              <a:rPr lang="en-AU" sz="4800" dirty="0" smtClean="0">
                <a:latin typeface="Lucida Bright" pitchFamily="18" charset="0"/>
                <a:cs typeface="Lucida Bright" pitchFamily="18" charset="0"/>
              </a:rPr>
              <a:t>Any questions?</a:t>
            </a:r>
            <a:endParaRPr lang="en-AU" sz="48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733622"/>
          </a:xfrm>
        </p:spPr>
        <p:txBody>
          <a:bodyPr/>
          <a:lstStyle/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All ideas put on the table</a:t>
            </a:r>
            <a:endParaRPr lang="en-AU" dirty="0" smtClean="0"/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Questions sought from the group to search for more information and/or evidence</a:t>
            </a:r>
            <a:endParaRPr lang="en-AU" dirty="0" smtClean="0"/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Dialogue takes place to process the ideas</a:t>
            </a:r>
            <a:endParaRPr lang="en-AU" dirty="0" smtClean="0"/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The group assesses the reality of implementing the ideas </a:t>
            </a:r>
            <a:endParaRPr lang="en-AU" dirty="0" smtClean="0"/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The group agrees on the best idea and action 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So...an </a:t>
            </a:r>
            <a:r>
              <a:rPr lang="en-AU" u="sng" dirty="0" smtClean="0"/>
              <a:t>Ideas to Action</a:t>
            </a:r>
            <a:r>
              <a:rPr lang="en-AU" dirty="0" smtClean="0"/>
              <a:t> structure came out of conversation: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/>
          <a:lstStyle/>
          <a:p>
            <a:pPr lvl="0" algn="ctr">
              <a:buNone/>
            </a:pPr>
            <a:r>
              <a:rPr lang="en-US" sz="6000" b="1" u="sng" dirty="0" smtClean="0">
                <a:latin typeface="Lucida Bright" pitchFamily="18" charset="0"/>
                <a:cs typeface="Lucida Bright" pitchFamily="18" charset="0"/>
              </a:rPr>
              <a:t>Session 2</a:t>
            </a:r>
          </a:p>
          <a:p>
            <a:pPr lvl="0" algn="ctr">
              <a:buNone/>
            </a:pPr>
            <a:endParaRPr lang="en-US" sz="6000" dirty="0" smtClean="0">
              <a:latin typeface="Lucida Bright" pitchFamily="18" charset="0"/>
              <a:cs typeface="Lucida Bright" pitchFamily="18" charset="0"/>
            </a:endParaRPr>
          </a:p>
          <a:p>
            <a:pPr lvl="0" algn="ctr">
              <a:buNone/>
            </a:pPr>
            <a:r>
              <a:rPr lang="en-US" sz="6000" dirty="0" smtClean="0">
                <a:latin typeface="Lucida Bright" pitchFamily="18" charset="0"/>
                <a:cs typeface="Lucida Bright" pitchFamily="18" charset="0"/>
              </a:rPr>
              <a:t>Sit somewhere different</a:t>
            </a:r>
            <a:endParaRPr lang="en-AU" sz="6000" dirty="0" smtClean="0">
              <a:latin typeface="Lucida Bright" pitchFamily="18" charset="0"/>
              <a:cs typeface="Lucida Bright" pitchFamily="18" charset="0"/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342902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4800" dirty="0" smtClean="0">
                <a:latin typeface="Lucida Bright" pitchFamily="18" charset="0"/>
                <a:cs typeface="Lucida Bright" pitchFamily="18" charset="0"/>
              </a:rPr>
              <a:t>	Lets practice the </a:t>
            </a:r>
          </a:p>
          <a:p>
            <a:pPr lvl="0">
              <a:buNone/>
            </a:pPr>
            <a:r>
              <a:rPr lang="en-US" sz="4800" dirty="0" smtClean="0">
                <a:latin typeface="Lucida Bright" pitchFamily="18" charset="0"/>
                <a:cs typeface="Lucida Bright" pitchFamily="18" charset="0"/>
              </a:rPr>
              <a:t>	‘Ideas to Action’ model in preparing our next PDT session</a:t>
            </a:r>
            <a:endParaRPr lang="en-AU" sz="4800" dirty="0" smtClean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23355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AU" sz="4400" b="1" dirty="0" smtClean="0">
                <a:latin typeface="Lucida Bright" pitchFamily="18" charset="0"/>
                <a:cs typeface="Lucida Bright" pitchFamily="18" charset="0"/>
              </a:rPr>
              <a:t>	INQUIRY QUESTION</a:t>
            </a:r>
          </a:p>
          <a:p>
            <a:pPr>
              <a:buNone/>
            </a:pPr>
            <a:endParaRPr lang="en-AU" sz="4400" b="1" dirty="0" smtClean="0">
              <a:latin typeface="Lucida Bright" pitchFamily="18" charset="0"/>
              <a:cs typeface="Lucida Bright" pitchFamily="18" charset="0"/>
            </a:endParaRPr>
          </a:p>
          <a:p>
            <a:pPr>
              <a:buNone/>
            </a:pPr>
            <a:r>
              <a:rPr lang="en-AU" sz="4400" b="1" dirty="0" smtClean="0">
                <a:latin typeface="Lucida Bright" pitchFamily="18" charset="0"/>
                <a:cs typeface="Lucida Bright" pitchFamily="18" charset="0"/>
              </a:rPr>
              <a:t>PDT teams</a:t>
            </a:r>
            <a:r>
              <a:rPr lang="en-AU" sz="4400" dirty="0" smtClean="0">
                <a:latin typeface="Lucida Bright" pitchFamily="18" charset="0"/>
                <a:cs typeface="Lucida Bright" pitchFamily="18" charset="0"/>
              </a:rPr>
              <a:t>: How can we make our PDT teams more meaningful and worthwhile for teachers?</a:t>
            </a:r>
            <a:endParaRPr lang="en-AU" sz="44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AU" sz="5400" dirty="0" smtClean="0">
              <a:latin typeface="Lucida Bright" pitchFamily="18" charset="0"/>
              <a:cs typeface="Lucida Bright" pitchFamily="18" charset="0"/>
            </a:endParaRPr>
          </a:p>
          <a:p>
            <a:pPr>
              <a:buNone/>
            </a:pPr>
            <a:r>
              <a:rPr lang="en-AU" sz="5400" dirty="0" smtClean="0">
                <a:latin typeface="Lucida Bright" pitchFamily="18" charset="0"/>
                <a:cs typeface="Lucida Bright" pitchFamily="18" charset="0"/>
              </a:rPr>
              <a:t>IDEAS ACTIVITY</a:t>
            </a:r>
          </a:p>
          <a:p>
            <a:pPr>
              <a:buNone/>
            </a:pPr>
            <a:endParaRPr lang="en-AU" sz="5400" dirty="0" smtClean="0">
              <a:latin typeface="Lucida Bright" pitchFamily="18" charset="0"/>
              <a:cs typeface="Lucida Bright" pitchFamily="18" charset="0"/>
            </a:endParaRPr>
          </a:p>
          <a:p>
            <a:pPr>
              <a:buNone/>
            </a:pPr>
            <a:r>
              <a:rPr lang="en-AU" sz="5400" dirty="0" smtClean="0">
                <a:latin typeface="Lucida Bright" pitchFamily="18" charset="0"/>
                <a:cs typeface="Lucida Bright" pitchFamily="18" charset="0"/>
              </a:rPr>
              <a:t>ADU</a:t>
            </a:r>
            <a:endParaRPr lang="en-AU" sz="54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35719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5400" dirty="0" smtClean="0">
                <a:latin typeface="Lucida Bright" pitchFamily="18" charset="0"/>
                <a:cs typeface="Lucida Bright" pitchFamily="18" charset="0"/>
              </a:rPr>
              <a:t>	</a:t>
            </a:r>
          </a:p>
          <a:p>
            <a:pPr lvl="0">
              <a:buNone/>
            </a:pPr>
            <a:r>
              <a:rPr lang="en-US" sz="5400" dirty="0" smtClean="0">
                <a:latin typeface="Lucida Bright" pitchFamily="18" charset="0"/>
                <a:cs typeface="Lucida Bright" pitchFamily="18" charset="0"/>
              </a:rPr>
              <a:t>2. Questions for more information/evidence</a:t>
            </a:r>
            <a:endParaRPr lang="en-AU" sz="5400" dirty="0" smtClean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/>
          <a:lstStyle/>
          <a:p>
            <a:pPr lvl="0" algn="ctr">
              <a:buNone/>
            </a:pPr>
            <a:endParaRPr lang="en-US" sz="4800" dirty="0" smtClean="0">
              <a:latin typeface="Lucida Bright" pitchFamily="18" charset="0"/>
              <a:cs typeface="Lucida Bright" pitchFamily="18" charset="0"/>
            </a:endParaRPr>
          </a:p>
          <a:p>
            <a:pPr lvl="0">
              <a:buNone/>
            </a:pPr>
            <a:r>
              <a:rPr lang="en-US" sz="4800" dirty="0" smtClean="0">
                <a:latin typeface="Lucida Bright" pitchFamily="18" charset="0"/>
                <a:cs typeface="Lucida Bright" pitchFamily="18" charset="0"/>
              </a:rPr>
              <a:t>	In service to the strategic learning and work of the Leadership Team</a:t>
            </a:r>
            <a:endParaRPr lang="en-AU" sz="4800" dirty="0" smtClean="0">
              <a:latin typeface="Lucida Bright" pitchFamily="18" charset="0"/>
              <a:cs typeface="Lucida Bright" pitchFamily="18" charset="0"/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AU" sz="8000" dirty="0" smtClean="0">
              <a:latin typeface="Lucida Bright" pitchFamily="18" charset="0"/>
              <a:cs typeface="Lucida Bright" pitchFamily="18" charset="0"/>
            </a:endParaRPr>
          </a:p>
          <a:p>
            <a:pPr>
              <a:buNone/>
            </a:pPr>
            <a:r>
              <a:rPr lang="en-AU" sz="8000" dirty="0" smtClean="0">
                <a:latin typeface="Lucida Bright" pitchFamily="18" charset="0"/>
                <a:cs typeface="Lucida Bright" pitchFamily="18" charset="0"/>
              </a:rPr>
              <a:t>3. Discussion to Process ideas</a:t>
            </a:r>
            <a:endParaRPr lang="en-AU" sz="80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3214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6600" dirty="0" smtClean="0">
                <a:latin typeface="Lucida Bright" pitchFamily="18" charset="0"/>
                <a:cs typeface="Lucida Bright" pitchFamily="18" charset="0"/>
              </a:rPr>
              <a:t>	4. Assess reality of implementing the ideas</a:t>
            </a:r>
            <a:endParaRPr lang="en-AU" sz="66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23048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6000" dirty="0" smtClean="0">
                <a:latin typeface="Lucida Bright" pitchFamily="18" charset="0"/>
                <a:cs typeface="Lucida Bright" pitchFamily="18" charset="0"/>
              </a:rPr>
              <a:t>	5. Agree on the best ideas and actions</a:t>
            </a:r>
            <a:endParaRPr lang="en-AU" sz="60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00100" y="928670"/>
            <a:ext cx="78581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4000" dirty="0" smtClean="0">
                <a:latin typeface="Lucida Bright" pitchFamily="18" charset="0"/>
                <a:cs typeface="Lucida Bright" pitchFamily="18" charset="0"/>
              </a:rPr>
              <a:t>	</a:t>
            </a:r>
          </a:p>
          <a:p>
            <a:pPr>
              <a:buNone/>
            </a:pPr>
            <a:r>
              <a:rPr lang="en-AU" sz="4000" dirty="0" smtClean="0">
                <a:latin typeface="Lucida Bright" pitchFamily="18" charset="0"/>
                <a:cs typeface="Lucida Bright" pitchFamily="18" charset="0"/>
              </a:rPr>
              <a:t>	‘Leading for Learning’ identified as a capacity building endeavour school needed and was ready for.</a:t>
            </a:r>
            <a:endParaRPr lang="en-AU" sz="40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AU" sz="4400" dirty="0" smtClean="0">
              <a:latin typeface="Lucida Bright" pitchFamily="18" charset="0"/>
              <a:cs typeface="Lucida Bright" pitchFamily="18" charset="0"/>
            </a:endParaRPr>
          </a:p>
          <a:p>
            <a:pPr>
              <a:buNone/>
            </a:pPr>
            <a:r>
              <a:rPr lang="en-AU" sz="4400" dirty="0" smtClean="0">
                <a:latin typeface="Lucida Bright" pitchFamily="18" charset="0"/>
                <a:cs typeface="Lucida Bright" pitchFamily="18" charset="0"/>
              </a:rPr>
              <a:t>	‘</a:t>
            </a:r>
            <a:r>
              <a:rPr lang="en-AU" sz="4400" b="1" dirty="0" smtClean="0">
                <a:latin typeface="Lucida Bright" pitchFamily="18" charset="0"/>
                <a:cs typeface="Lucida Bright" pitchFamily="18" charset="0"/>
              </a:rPr>
              <a:t>Desired change</a:t>
            </a:r>
            <a:r>
              <a:rPr lang="en-AU" sz="4400" dirty="0" smtClean="0">
                <a:latin typeface="Lucida Bright" pitchFamily="18" charset="0"/>
                <a:cs typeface="Lucida Bright" pitchFamily="18" charset="0"/>
              </a:rPr>
              <a:t>’ – </a:t>
            </a:r>
          </a:p>
          <a:p>
            <a:pPr>
              <a:buNone/>
            </a:pPr>
            <a:r>
              <a:rPr lang="en-AU" sz="4400" dirty="0" smtClean="0">
                <a:latin typeface="Lucida Bright" pitchFamily="18" charset="0"/>
                <a:cs typeface="Lucida Bright" pitchFamily="18" charset="0"/>
              </a:rPr>
              <a:t>	real professional dialogue occurring in PDT meetings</a:t>
            </a:r>
            <a:endParaRPr lang="en-AU" sz="4400" dirty="0">
              <a:latin typeface="Lucida Bright" pitchFamily="18" charset="0"/>
              <a:cs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7224" y="1500174"/>
            <a:ext cx="754382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5400" dirty="0" smtClean="0"/>
              <a:t>	</a:t>
            </a:r>
          </a:p>
          <a:p>
            <a:pPr>
              <a:buNone/>
            </a:pPr>
            <a:r>
              <a:rPr lang="en-AU" sz="5400" dirty="0" smtClean="0"/>
              <a:t>Two levels of inquiry were posed...</a:t>
            </a:r>
            <a:endParaRPr lang="en-A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3519308"/>
          </a:xfrm>
        </p:spPr>
        <p:txBody>
          <a:bodyPr>
            <a:normAutofit/>
          </a:bodyPr>
          <a:lstStyle/>
          <a:p>
            <a:r>
              <a:rPr lang="en-AU" sz="4000" dirty="0" smtClean="0"/>
              <a:t>How do we get better at leading professional conversations that focus on improving student learning across the school? </a:t>
            </a:r>
            <a:endParaRPr lang="en-AU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Leadership Team: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2090548"/>
          </a:xfrm>
        </p:spPr>
        <p:txBody>
          <a:bodyPr>
            <a:normAutofit/>
          </a:bodyPr>
          <a:lstStyle/>
          <a:p>
            <a:pPr lvl="0"/>
            <a:r>
              <a:rPr lang="en-US" sz="4000" dirty="0" smtClean="0"/>
              <a:t>How can we make our PDT teams more meaningful and worthwhile for teachers? </a:t>
            </a:r>
            <a:endParaRPr lang="en-AU" sz="4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PDT Teams: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3200" dirty="0" smtClean="0"/>
              <a:t>Leading Learning Conversations</a:t>
            </a:r>
            <a:endParaRPr lang="en-A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71868" y="1357298"/>
            <a:ext cx="2214578" cy="51935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Leadership</a:t>
            </a:r>
            <a:endParaRPr lang="en-A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29058" y="2500306"/>
            <a:ext cx="1571636" cy="51935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PDTs</a:t>
            </a:r>
            <a:endParaRPr lang="en-A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57620" y="3857628"/>
            <a:ext cx="1785950" cy="90886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Domain Leaders</a:t>
            </a:r>
            <a:endParaRPr lang="en-A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43306" y="5500702"/>
            <a:ext cx="2214578" cy="90886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Teachers &amp; Students</a:t>
            </a:r>
            <a:endParaRPr lang="en-A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3357562"/>
            <a:ext cx="1214446" cy="51935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TPL</a:t>
            </a:r>
            <a:endParaRPr lang="en-A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29454" y="3143248"/>
            <a:ext cx="2000264" cy="90886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Student Managers</a:t>
            </a:r>
            <a:endParaRPr lang="en-AU" b="1" dirty="0"/>
          </a:p>
        </p:txBody>
      </p:sp>
      <p:cxnSp>
        <p:nvCxnSpPr>
          <p:cNvPr id="14" name="Straight Arrow Connector 13"/>
          <p:cNvCxnSpPr>
            <a:stCxn id="4" idx="4"/>
            <a:endCxn id="5" idx="0"/>
          </p:cNvCxnSpPr>
          <p:nvPr/>
        </p:nvCxnSpPr>
        <p:spPr>
          <a:xfrm rot="16200000" flipH="1">
            <a:off x="4385188" y="2170617"/>
            <a:ext cx="623657" cy="3571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715008" y="1714488"/>
            <a:ext cx="1643074" cy="150019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 flipV="1">
            <a:off x="2000232" y="1714488"/>
            <a:ext cx="1714512" cy="164307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6" idx="0"/>
          </p:cNvCxnSpPr>
          <p:nvPr/>
        </p:nvCxnSpPr>
        <p:spPr>
          <a:xfrm rot="16200000" flipH="1">
            <a:off x="4304107" y="3411140"/>
            <a:ext cx="857256" cy="3571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4"/>
            <a:endCxn id="7" idx="0"/>
          </p:cNvCxnSpPr>
          <p:nvPr/>
        </p:nvCxnSpPr>
        <p:spPr>
          <a:xfrm rot="5400000">
            <a:off x="4383490" y="5133597"/>
            <a:ext cx="73421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 flipV="1">
            <a:off x="5715008" y="4000504"/>
            <a:ext cx="1928826" cy="17145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6200000" flipH="1">
            <a:off x="2000232" y="3929066"/>
            <a:ext cx="1857388" cy="17145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176</TotalTime>
  <Words>372</Words>
  <Application>Microsoft Office PowerPoint</Application>
  <PresentationFormat>On-screen Show (4:3)</PresentationFormat>
  <Paragraphs>153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Concourse</vt:lpstr>
      <vt:lpstr>Leadership Team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Leadership Team:</vt:lpstr>
      <vt:lpstr>PDT Teams:</vt:lpstr>
      <vt:lpstr>Leading Learning Conversations</vt:lpstr>
      <vt:lpstr>PowerPoint Presentation</vt:lpstr>
      <vt:lpstr>PowerPoint Presentation</vt:lpstr>
      <vt:lpstr>Questions we reflected on:</vt:lpstr>
      <vt:lpstr>PowerPoint Presentation</vt:lpstr>
      <vt:lpstr>PowerPoint Presentation</vt:lpstr>
      <vt:lpstr>PowerPoint Presentation</vt:lpstr>
      <vt:lpstr>PowerPoint Presentation</vt:lpstr>
      <vt:lpstr>So...an Ideas to Action structure came out of conversation:</vt:lpstr>
      <vt:lpstr>PowerPoint Presentation</vt:lpstr>
      <vt:lpstr>PowerPoint Presentation</vt:lpstr>
      <vt:lpstr>4 norms:</vt:lpstr>
      <vt:lpstr>PowerPoint Presentation</vt:lpstr>
      <vt:lpstr>PowerPoint Presentation</vt:lpstr>
      <vt:lpstr>PowerPoint Presentation</vt:lpstr>
      <vt:lpstr>So...an Ideas to Action structure came out of conversation: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Gleneagles Secondary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Leadership Team</dc:title>
  <dc:creator>09066344</dc:creator>
  <cp:lastModifiedBy>Karen Jane Sykes</cp:lastModifiedBy>
  <cp:revision>39</cp:revision>
  <dcterms:created xsi:type="dcterms:W3CDTF">2012-02-23T23:26:33Z</dcterms:created>
  <dcterms:modified xsi:type="dcterms:W3CDTF">2012-02-29T03:58:04Z</dcterms:modified>
</cp:coreProperties>
</file>